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handoutMasterIdLst>
    <p:handoutMasterId r:id="rId35"/>
  </p:handoutMasterIdLst>
  <p:sldIdLst>
    <p:sldId id="287" r:id="rId3"/>
    <p:sldId id="288" r:id="rId4"/>
    <p:sldId id="301" r:id="rId5"/>
    <p:sldId id="300" r:id="rId6"/>
    <p:sldId id="260" r:id="rId7"/>
    <p:sldId id="291" r:id="rId8"/>
    <p:sldId id="262" r:id="rId9"/>
    <p:sldId id="292" r:id="rId10"/>
    <p:sldId id="264" r:id="rId11"/>
    <p:sldId id="293" r:id="rId12"/>
    <p:sldId id="266" r:id="rId13"/>
    <p:sldId id="294" r:id="rId14"/>
    <p:sldId id="268" r:id="rId15"/>
    <p:sldId id="295" r:id="rId16"/>
    <p:sldId id="270" r:id="rId17"/>
    <p:sldId id="29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02" r:id="rId31"/>
    <p:sldId id="303" r:id="rId32"/>
    <p:sldId id="284" r:id="rId33"/>
    <p:sldId id="290" r:id="rId34"/>
  </p:sldIdLst>
  <p:sldSz cx="9144000" cy="6858000" type="screen4x3"/>
  <p:notesSz cx="6784975" cy="99187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tor\Desktop\Presentation%20of%20EC%202011%20CJCC,%2013%20March%202012\Tonnere%20Table%20Eng\(520)%20Table%2022%2012011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Administrator\Desktop\Presentation%20of%20EC%202011%20CJCC,%2013%20March%202012\Tonnere%20Table%20Eng\(520)%20Table%2022%20120111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Administrator\Desktop\Presentation%20of%20EC%202011%20CJCC,%2013%20March%202012\Tonnere%20Table%20Eng\(520)%20Table%2022%201201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Presentation%20of%20EC%202011%20CJCC,%2013%20March%202012\Tonnere%20Table%20Eng\(520)%20Table%2022%2012011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Annual Sales per Establishment by Section</a:t>
            </a:r>
          </a:p>
        </c:rich>
      </c:tx>
      <c:layout>
        <c:manualLayout>
          <c:xMode val="edge"/>
          <c:yMode val="edge"/>
          <c:x val="0.1259166666666667"/>
          <c:y val="2.77777777777777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'Table 22-2-1'!$Z$11</c:f>
              <c:strCache>
                <c:ptCount val="1"/>
                <c:pt idx="0">
                  <c:v>Both Sexes</c:v>
                </c:pt>
              </c:strCache>
            </c:strRef>
          </c:tx>
          <c:invertIfNegative val="0"/>
          <c:cat>
            <c:strRef>
              <c:f>'Table 22-2-1'!$Y$12:$Y$28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22-2-1'!$Z$12:$Z$28</c:f>
              <c:numCache>
                <c:formatCode>0</c:formatCode>
                <c:ptCount val="17"/>
                <c:pt idx="0">
                  <c:v>431543.08571428573</c:v>
                </c:pt>
                <c:pt idx="1">
                  <c:v>766837.68077657721</c:v>
                </c:pt>
                <c:pt idx="2">
                  <c:v>123012.27348213195</c:v>
                </c:pt>
                <c:pt idx="3">
                  <c:v>18810193.227849346</c:v>
                </c:pt>
                <c:pt idx="4">
                  <c:v>400179.84340883989</c:v>
                </c:pt>
                <c:pt idx="5">
                  <c:v>27672.308398490903</c:v>
                </c:pt>
                <c:pt idx="6">
                  <c:v>613049.6206581993</c:v>
                </c:pt>
                <c:pt idx="7">
                  <c:v>492142.1142233556</c:v>
                </c:pt>
                <c:pt idx="8">
                  <c:v>229049.09471338295</c:v>
                </c:pt>
                <c:pt idx="9">
                  <c:v>2100475.2262267522</c:v>
                </c:pt>
                <c:pt idx="10">
                  <c:v>198973.08636363636</c:v>
                </c:pt>
                <c:pt idx="11">
                  <c:v>26869.076754404141</c:v>
                </c:pt>
                <c:pt idx="12">
                  <c:v>29966.496876678408</c:v>
                </c:pt>
                <c:pt idx="13">
                  <c:v>28883.592392719023</c:v>
                </c:pt>
                <c:pt idx="14">
                  <c:v>100808.8233530875</c:v>
                </c:pt>
                <c:pt idx="15">
                  <c:v>123187.27070264194</c:v>
                </c:pt>
                <c:pt idx="16">
                  <c:v>10205.247845500195</c:v>
                </c:pt>
              </c:numCache>
            </c:numRef>
          </c:val>
        </c:ser>
        <c:ser>
          <c:idx val="1"/>
          <c:order val="1"/>
          <c:tx>
            <c:strRef>
              <c:f>'Table 22-2-1'!$AA$11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'Table 22-2-1'!$Y$12:$Y$28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22-2-1'!$AA$12:$AA$28</c:f>
              <c:numCache>
                <c:formatCode>0</c:formatCode>
                <c:ptCount val="17"/>
                <c:pt idx="0">
                  <c:v>529112.12835820892</c:v>
                </c:pt>
                <c:pt idx="1">
                  <c:v>1137573.4047459569</c:v>
                </c:pt>
                <c:pt idx="2">
                  <c:v>38871.983512525992</c:v>
                </c:pt>
                <c:pt idx="3">
                  <c:v>25483350.642707106</c:v>
                </c:pt>
                <c:pt idx="4">
                  <c:v>426722.18400694447</c:v>
                </c:pt>
                <c:pt idx="5">
                  <c:v>67684.903517353247</c:v>
                </c:pt>
                <c:pt idx="6">
                  <c:v>495755.27078834875</c:v>
                </c:pt>
                <c:pt idx="7">
                  <c:v>100415.76769244195</c:v>
                </c:pt>
                <c:pt idx="8">
                  <c:v>274869.24242233689</c:v>
                </c:pt>
                <c:pt idx="9">
                  <c:v>1570033.4490061998</c:v>
                </c:pt>
                <c:pt idx="10">
                  <c:v>138729.02831168831</c:v>
                </c:pt>
                <c:pt idx="11">
                  <c:v>29606.107092846261</c:v>
                </c:pt>
                <c:pt idx="12">
                  <c:v>37628.797029083187</c:v>
                </c:pt>
                <c:pt idx="13">
                  <c:v>30095.02617499973</c:v>
                </c:pt>
                <c:pt idx="14">
                  <c:v>122860.1642449903</c:v>
                </c:pt>
                <c:pt idx="15">
                  <c:v>157145.88826835898</c:v>
                </c:pt>
                <c:pt idx="16">
                  <c:v>11258.948467166969</c:v>
                </c:pt>
              </c:numCache>
            </c:numRef>
          </c:val>
        </c:ser>
        <c:ser>
          <c:idx val="2"/>
          <c:order val="2"/>
          <c:tx>
            <c:strRef>
              <c:f>'Table 22-2-1'!$AB$11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'Table 22-2-1'!$Y$12:$Y$28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22-2-1'!$AB$12:$AB$28</c:f>
              <c:numCache>
                <c:formatCode>0</c:formatCode>
                <c:ptCount val="17"/>
                <c:pt idx="0">
                  <c:v>112658.8975609756</c:v>
                </c:pt>
                <c:pt idx="1">
                  <c:v>343673.39991346636</c:v>
                </c:pt>
                <c:pt idx="2">
                  <c:v>566535.33622602758</c:v>
                </c:pt>
                <c:pt idx="3">
                  <c:v>14133.176000000001</c:v>
                </c:pt>
                <c:pt idx="4">
                  <c:v>296879.92324324336</c:v>
                </c:pt>
                <c:pt idx="5">
                  <c:v>14031.849204177948</c:v>
                </c:pt>
                <c:pt idx="6">
                  <c:v>999602.54716298333</c:v>
                </c:pt>
                <c:pt idx="7">
                  <c:v>596258.90996870282</c:v>
                </c:pt>
                <c:pt idx="8">
                  <c:v>36594.337134955756</c:v>
                </c:pt>
                <c:pt idx="9">
                  <c:v>2535232.6381458319</c:v>
                </c:pt>
                <c:pt idx="10">
                  <c:v>304400.18795454543</c:v>
                </c:pt>
                <c:pt idx="11">
                  <c:v>21030.671129870123</c:v>
                </c:pt>
                <c:pt idx="12">
                  <c:v>15510.587577519382</c:v>
                </c:pt>
                <c:pt idx="13">
                  <c:v>21739.434678765916</c:v>
                </c:pt>
                <c:pt idx="14">
                  <c:v>19052.838444015451</c:v>
                </c:pt>
                <c:pt idx="15">
                  <c:v>67778.461272189335</c:v>
                </c:pt>
                <c:pt idx="16">
                  <c:v>8749.0332782120677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453312"/>
        <c:axId val="29455104"/>
        <c:axId val="0"/>
      </c:bar3DChart>
      <c:catAx>
        <c:axId val="29453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9455104"/>
        <c:crosses val="autoZero"/>
        <c:auto val="1"/>
        <c:lblAlgn val="ctr"/>
        <c:lblOffset val="100"/>
        <c:noMultiLvlLbl val="0"/>
      </c:catAx>
      <c:valAx>
        <c:axId val="2945510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945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02909011373593"/>
          <c:y val="4.1299212598425179E-2"/>
          <c:w val="0.17400076228714809"/>
          <c:h val="0.1476155878481787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Proportion to Average Annual Sales per Establishment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22-2-2'!$AH$11</c:f>
              <c:strCache>
                <c:ptCount val="1"/>
                <c:pt idx="0">
                  <c:v>Both Sexes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22-2-2'!$AG$12:$AG$28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22-2-2'!$AH$12:$AH$28</c:f>
              <c:numCache>
                <c:formatCode>0.0</c:formatCode>
                <c:ptCount val="17"/>
                <c:pt idx="0">
                  <c:v>1.8133739461292402</c:v>
                </c:pt>
                <c:pt idx="1">
                  <c:v>3.2223050658516992</c:v>
                </c:pt>
                <c:pt idx="2">
                  <c:v>0.5169060962184211</c:v>
                </c:pt>
                <c:pt idx="3">
                  <c:v>79.041735229242079</c:v>
                </c:pt>
                <c:pt idx="4">
                  <c:v>1.6815834289235301</c:v>
                </c:pt>
                <c:pt idx="5">
                  <c:v>0.11628095719809513</c:v>
                </c:pt>
                <c:pt idx="6">
                  <c:v>2.5760769818520841</c:v>
                </c:pt>
                <c:pt idx="7">
                  <c:v>2.0680152625975685</c:v>
                </c:pt>
                <c:pt idx="8">
                  <c:v>0.96248016591495467</c:v>
                </c:pt>
                <c:pt idx="9">
                  <c:v>8.8263424344407788</c:v>
                </c:pt>
                <c:pt idx="10">
                  <c:v>0.83609869497857492</c:v>
                </c:pt>
                <c:pt idx="11">
                  <c:v>0.11290572217681658</c:v>
                </c:pt>
                <c:pt idx="12">
                  <c:v>0.12592129613891992</c:v>
                </c:pt>
                <c:pt idx="13">
                  <c:v>0.12137085646704296</c:v>
                </c:pt>
                <c:pt idx="14">
                  <c:v>0.4236056603846598</c:v>
                </c:pt>
                <c:pt idx="15">
                  <c:v>0.51764144666388745</c:v>
                </c:pt>
                <c:pt idx="16">
                  <c:v>4.2883158529097465E-2</c:v>
                </c:pt>
              </c:numCache>
            </c:numRef>
          </c:val>
        </c:ser>
        <c:ser>
          <c:idx val="1"/>
          <c:order val="1"/>
          <c:tx>
            <c:strRef>
              <c:f>'Table 22-2-2'!$AI$11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22-2-2'!$AG$12:$AG$28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22-2-2'!$AI$12:$AI$28</c:f>
              <c:numCache>
                <c:formatCode>0.0</c:formatCode>
                <c:ptCount val="17"/>
                <c:pt idx="0">
                  <c:v>2.2233658235020681</c:v>
                </c:pt>
                <c:pt idx="1">
                  <c:v>4.7801622648210209</c:v>
                </c:pt>
                <c:pt idx="2">
                  <c:v>0.16334276800961045</c:v>
                </c:pt>
                <c:pt idx="3">
                  <c:v>107.08280504384207</c:v>
                </c:pt>
                <c:pt idx="4">
                  <c:v>1.7931161831332862</c:v>
                </c:pt>
                <c:pt idx="5">
                  <c:v>0.28441665420611484</c:v>
                </c:pt>
                <c:pt idx="6">
                  <c:v>2.0831979968253687</c:v>
                </c:pt>
                <c:pt idx="7">
                  <c:v>0.42195401326531468</c:v>
                </c:pt>
                <c:pt idx="8">
                  <c:v>1.1550196012894838</c:v>
                </c:pt>
                <c:pt idx="9">
                  <c:v>6.5973893342928962</c:v>
                </c:pt>
                <c:pt idx="10">
                  <c:v>0.58294898896560721</c:v>
                </c:pt>
                <c:pt idx="11">
                  <c:v>0.1244069132972376</c:v>
                </c:pt>
                <c:pt idx="12">
                  <c:v>0.158118812270582</c:v>
                </c:pt>
                <c:pt idx="13">
                  <c:v>0.12646138515576608</c:v>
                </c:pt>
                <c:pt idx="14">
                  <c:v>0.51626692266488872</c:v>
                </c:pt>
                <c:pt idx="15">
                  <c:v>0.6603379105368099</c:v>
                </c:pt>
                <c:pt idx="16">
                  <c:v>4.7310881548197771E-2</c:v>
                </c:pt>
              </c:numCache>
            </c:numRef>
          </c:val>
        </c:ser>
        <c:ser>
          <c:idx val="2"/>
          <c:order val="2"/>
          <c:tx>
            <c:strRef>
              <c:f>'Table 22-2-2'!$AJ$11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'Table 22-2-2'!$AG$12:$AG$28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22-2-2'!$AJ$12:$AJ$28</c:f>
              <c:numCache>
                <c:formatCode>0.0</c:formatCode>
                <c:ptCount val="17"/>
                <c:pt idx="0">
                  <c:v>0.47340049325219286</c:v>
                </c:pt>
                <c:pt idx="1">
                  <c:v>1.4441394382422017</c:v>
                </c:pt>
                <c:pt idx="2">
                  <c:v>2.3806207358725349</c:v>
                </c:pt>
                <c:pt idx="3">
                  <c:v>5.9388584785314433E-2</c:v>
                </c:pt>
                <c:pt idx="4">
                  <c:v>1.247510007134206</c:v>
                </c:pt>
                <c:pt idx="5">
                  <c:v>5.8962802568726873E-2</c:v>
                </c:pt>
                <c:pt idx="6">
                  <c:v>4.2003991617882006</c:v>
                </c:pt>
                <c:pt idx="7">
                  <c:v>2.5055212521711674</c:v>
                </c:pt>
                <c:pt idx="8">
                  <c:v>0.15377194012171791</c:v>
                </c:pt>
                <c:pt idx="9">
                  <c:v>10.653223201990844</c:v>
                </c:pt>
                <c:pt idx="10">
                  <c:v>1.2791106805012669</c:v>
                </c:pt>
                <c:pt idx="11">
                  <c:v>8.8372337221892444E-2</c:v>
                </c:pt>
                <c:pt idx="12">
                  <c:v>6.5176563669592347E-2</c:v>
                </c:pt>
                <c:pt idx="13">
                  <c:v>9.1350610761848194E-2</c:v>
                </c:pt>
                <c:pt idx="14">
                  <c:v>8.0061347239524225E-2</c:v>
                </c:pt>
                <c:pt idx="15">
                  <c:v>0.28480979037419252</c:v>
                </c:pt>
                <c:pt idx="16">
                  <c:v>3.6764044021855714E-2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12064"/>
        <c:axId val="29513600"/>
      </c:barChart>
      <c:catAx>
        <c:axId val="29512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9513600"/>
        <c:crosses val="autoZero"/>
        <c:auto val="1"/>
        <c:lblAlgn val="ctr"/>
        <c:lblOffset val="100"/>
        <c:noMultiLvlLbl val="0"/>
      </c:catAx>
      <c:valAx>
        <c:axId val="2951360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951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569575678040267"/>
          <c:y val="0.10204552924532348"/>
          <c:w val="0.14054872048620107"/>
          <c:h val="0.1682131477751329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0" i="0" u="none" strike="noStrike" baseline="0"/>
              <a:t> </a:t>
            </a:r>
            <a:r>
              <a:rPr lang="en-US" sz="1800" b="1" i="0" u="none" strike="noStrike" baseline="0"/>
              <a:t> </a:t>
            </a:r>
            <a:r>
              <a:rPr lang="en-US" sz="1400" b="1" i="0" u="none" strike="noStrike" baseline="0"/>
              <a:t>Annual Sales per Person engaged</a:t>
            </a:r>
            <a:r>
              <a:rPr lang="en-US" sz="1400" b="0" i="0" u="none" strike="noStrike" baseline="0"/>
              <a:t>(USD)</a:t>
            </a:r>
            <a:r>
              <a:rPr lang="en-US" sz="1400" b="1" i="0" u="none" strike="noStrike" baseline="0"/>
              <a:t> </a:t>
            </a:r>
            <a:r>
              <a:rPr lang="en-US" sz="1400" b="0" i="0" u="none" strike="noStrike" baseline="0"/>
              <a:t> </a:t>
            </a:r>
            <a:r>
              <a:rPr lang="en-US" sz="1400" b="1" i="0" u="none" strike="noStrike" baseline="0"/>
              <a:t> </a:t>
            </a:r>
            <a:endParaRPr lang="en-US" sz="1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'Table 22-3-1'!$Y$11</c:f>
              <c:strCache>
                <c:ptCount val="1"/>
                <c:pt idx="0">
                  <c:v>Both Sexes</c:v>
                </c:pt>
              </c:strCache>
            </c:strRef>
          </c:tx>
          <c:invertIfNegative val="0"/>
          <c:cat>
            <c:strRef>
              <c:f>'Table 22-3-1'!$X$12:$X$28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22-3-1'!$Y$12:$Y$28</c:f>
              <c:numCache>
                <c:formatCode>0</c:formatCode>
                <c:ptCount val="17"/>
                <c:pt idx="0">
                  <c:v>38530.63265306122</c:v>
                </c:pt>
                <c:pt idx="1">
                  <c:v>107898.66725650999</c:v>
                </c:pt>
                <c:pt idx="2">
                  <c:v>39020.938747311528</c:v>
                </c:pt>
                <c:pt idx="3">
                  <c:v>2050718.5190085699</c:v>
                </c:pt>
                <c:pt idx="4">
                  <c:v>36993.131591930534</c:v>
                </c:pt>
                <c:pt idx="5">
                  <c:v>14610.917785225944</c:v>
                </c:pt>
                <c:pt idx="6">
                  <c:v>79947.346538367987</c:v>
                </c:pt>
                <c:pt idx="7">
                  <c:v>175724.62342336416</c:v>
                </c:pt>
                <c:pt idx="8">
                  <c:v>65175.219069524435</c:v>
                </c:pt>
                <c:pt idx="9">
                  <c:v>271456.99177588511</c:v>
                </c:pt>
                <c:pt idx="10">
                  <c:v>22458.715904850746</c:v>
                </c:pt>
                <c:pt idx="11">
                  <c:v>6549.2950411720121</c:v>
                </c:pt>
                <c:pt idx="12">
                  <c:v>5986.4668854362235</c:v>
                </c:pt>
                <c:pt idx="13">
                  <c:v>2187.3954140378337</c:v>
                </c:pt>
                <c:pt idx="14">
                  <c:v>14826.883545734425</c:v>
                </c:pt>
                <c:pt idx="15">
                  <c:v>5949.3472304267571</c:v>
                </c:pt>
                <c:pt idx="16">
                  <c:v>4334.187317398706</c:v>
                </c:pt>
              </c:numCache>
            </c:numRef>
          </c:val>
        </c:ser>
        <c:ser>
          <c:idx val="1"/>
          <c:order val="1"/>
          <c:tx>
            <c:strRef>
              <c:f>'Table 22-3-1'!$Z$11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'Table 22-3-1'!$X$12:$X$28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22-3-1'!$Z$12:$Z$28</c:f>
              <c:numCache>
                <c:formatCode>0</c:formatCode>
                <c:ptCount val="17"/>
                <c:pt idx="0">
                  <c:v>48035.924932249334</c:v>
                </c:pt>
                <c:pt idx="1">
                  <c:v>119143.45290346407</c:v>
                </c:pt>
                <c:pt idx="2">
                  <c:v>13922.132590860017</c:v>
                </c:pt>
                <c:pt idx="3">
                  <c:v>2238984.2779399534</c:v>
                </c:pt>
                <c:pt idx="4">
                  <c:v>37884.090318742295</c:v>
                </c:pt>
                <c:pt idx="5">
                  <c:v>27267.61182972047</c:v>
                </c:pt>
                <c:pt idx="6">
                  <c:v>57983.925299068629</c:v>
                </c:pt>
                <c:pt idx="7">
                  <c:v>19269.47435835336</c:v>
                </c:pt>
                <c:pt idx="8">
                  <c:v>79120.499846684354</c:v>
                </c:pt>
                <c:pt idx="9">
                  <c:v>116703.40798373272</c:v>
                </c:pt>
                <c:pt idx="10">
                  <c:v>14919.183212290503</c:v>
                </c:pt>
                <c:pt idx="11">
                  <c:v>7345.6240030211484</c:v>
                </c:pt>
                <c:pt idx="12">
                  <c:v>6812.9695276537868</c:v>
                </c:pt>
                <c:pt idx="13">
                  <c:v>2255.6835822333983</c:v>
                </c:pt>
                <c:pt idx="14">
                  <c:v>16818.34316493844</c:v>
                </c:pt>
                <c:pt idx="15">
                  <c:v>5714.4901345114085</c:v>
                </c:pt>
                <c:pt idx="16">
                  <c:v>5052.8941803147463</c:v>
                </c:pt>
              </c:numCache>
            </c:numRef>
          </c:val>
        </c:ser>
        <c:ser>
          <c:idx val="2"/>
          <c:order val="2"/>
          <c:tx>
            <c:strRef>
              <c:f>'Table 22-3-1'!$AA$11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'Table 22-3-1'!$X$12:$X$28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22-3-1'!$AA$12:$AA$28</c:f>
              <c:numCache>
                <c:formatCode>0</c:formatCode>
                <c:ptCount val="17"/>
                <c:pt idx="0">
                  <c:v>9543.4190082644618</c:v>
                </c:pt>
                <c:pt idx="1">
                  <c:v>79537.167345167589</c:v>
                </c:pt>
                <c:pt idx="2">
                  <c:v>112139.58661740781</c:v>
                </c:pt>
                <c:pt idx="3">
                  <c:v>4790.9071186440669</c:v>
                </c:pt>
                <c:pt idx="4">
                  <c:v>32692.13440476191</c:v>
                </c:pt>
                <c:pt idx="5">
                  <c:v>8286.2279555083351</c:v>
                </c:pt>
                <c:pt idx="6">
                  <c:v>209893.34226972156</c:v>
                </c:pt>
                <c:pt idx="7">
                  <c:v>276050.72166420962</c:v>
                </c:pt>
                <c:pt idx="8">
                  <c:v>9934.3185495495491</c:v>
                </c:pt>
                <c:pt idx="9">
                  <c:v>830310.83905325341</c:v>
                </c:pt>
                <c:pt idx="10">
                  <c:v>37622.495140449435</c:v>
                </c:pt>
                <c:pt idx="11">
                  <c:v>4940.8441708619393</c:v>
                </c:pt>
                <c:pt idx="12">
                  <c:v>3849.2067764819049</c:v>
                </c:pt>
                <c:pt idx="13">
                  <c:v>1753.9116550326455</c:v>
                </c:pt>
                <c:pt idx="14">
                  <c:v>3870.3412996078441</c:v>
                </c:pt>
                <c:pt idx="15">
                  <c:v>7044.6248185731865</c:v>
                </c:pt>
                <c:pt idx="16">
                  <c:v>3459.1495065583072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57888"/>
        <c:axId val="29559424"/>
        <c:axId val="0"/>
      </c:bar3DChart>
      <c:catAx>
        <c:axId val="29557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29559424"/>
        <c:crosses val="autoZero"/>
        <c:auto val="1"/>
        <c:lblAlgn val="ctr"/>
        <c:lblOffset val="100"/>
        <c:noMultiLvlLbl val="0"/>
      </c:catAx>
      <c:valAx>
        <c:axId val="2955942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9557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14082274068499"/>
          <c:y val="4.8695351211836243E-3"/>
          <c:w val="0.15610563681239886"/>
          <c:h val="0.1859425540959052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1400"/>
              <a:t>Proportion to Average Annual Sales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22-3-2'!$AH$11</c:f>
              <c:strCache>
                <c:ptCount val="1"/>
                <c:pt idx="0">
                  <c:v>Both Sexes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22-3-2'!$AG$12:$AG$28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22-3-2'!$AH$12:$AH$28</c:f>
              <c:numCache>
                <c:formatCode>0.0</c:formatCode>
                <c:ptCount val="17"/>
                <c:pt idx="0">
                  <c:v>0.53410203937039025</c:v>
                </c:pt>
                <c:pt idx="1">
                  <c:v>1.4956644689941407</c:v>
                </c:pt>
                <c:pt idx="2">
                  <c:v>0.54089854040925933</c:v>
                </c:pt>
                <c:pt idx="3">
                  <c:v>28.426549676445113</c:v>
                </c:pt>
                <c:pt idx="4">
                  <c:v>0.51278958235266714</c:v>
                </c:pt>
                <c:pt idx="5">
                  <c:v>0.20253290560860493</c:v>
                </c:pt>
                <c:pt idx="6">
                  <c:v>1.1082102184221772</c:v>
                </c:pt>
                <c:pt idx="7">
                  <c:v>2.4358509911608195</c:v>
                </c:pt>
                <c:pt idx="8">
                  <c:v>0.90344266430515774</c:v>
                </c:pt>
                <c:pt idx="9">
                  <c:v>3.7628692530002481</c:v>
                </c:pt>
                <c:pt idx="10">
                  <c:v>0.3113171297868112</c:v>
                </c:pt>
                <c:pt idx="11">
                  <c:v>9.078469770857614E-2</c:v>
                </c:pt>
                <c:pt idx="12">
                  <c:v>8.2982913904497385E-2</c:v>
                </c:pt>
                <c:pt idx="13">
                  <c:v>3.0321130775780969E-2</c:v>
                </c:pt>
                <c:pt idx="14">
                  <c:v>0.20552656922582022</c:v>
                </c:pt>
                <c:pt idx="15">
                  <c:v>8.2468370486023138E-2</c:v>
                </c:pt>
                <c:pt idx="16">
                  <c:v>6.0079425792973921E-2</c:v>
                </c:pt>
              </c:numCache>
            </c:numRef>
          </c:val>
        </c:ser>
        <c:ser>
          <c:idx val="1"/>
          <c:order val="1"/>
          <c:tx>
            <c:strRef>
              <c:f>'Table 22-3-2'!$AI$11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22-3-2'!$AG$12:$AG$28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22-3-2'!$AI$12:$AI$28</c:f>
              <c:numCache>
                <c:formatCode>0.0</c:formatCode>
                <c:ptCount val="17"/>
                <c:pt idx="0">
                  <c:v>0.66586203502991248</c:v>
                </c:pt>
                <c:pt idx="1">
                  <c:v>1.6515368887490738</c:v>
                </c:pt>
                <c:pt idx="2">
                  <c:v>0.19298513668636944</c:v>
                </c:pt>
                <c:pt idx="3">
                  <c:v>31.036242766467026</c:v>
                </c:pt>
                <c:pt idx="4">
                  <c:v>0.52513983045966783</c:v>
                </c:pt>
                <c:pt idx="5">
                  <c:v>0.37797684813921195</c:v>
                </c:pt>
                <c:pt idx="6">
                  <c:v>0.80375874000793057</c:v>
                </c:pt>
                <c:pt idx="7">
                  <c:v>0.26710865728736727</c:v>
                </c:pt>
                <c:pt idx="8">
                  <c:v>1.0967486753883173</c:v>
                </c:pt>
                <c:pt idx="9">
                  <c:v>1.6177135934110893</c:v>
                </c:pt>
                <c:pt idx="10">
                  <c:v>0.20680600422977391</c:v>
                </c:pt>
                <c:pt idx="11">
                  <c:v>0.10182321156748461</c:v>
                </c:pt>
                <c:pt idx="12">
                  <c:v>9.4439687810293702E-2</c:v>
                </c:pt>
                <c:pt idx="13">
                  <c:v>3.1267724366042755E-2</c:v>
                </c:pt>
                <c:pt idx="14">
                  <c:v>0.23313168678300988</c:v>
                </c:pt>
                <c:pt idx="15">
                  <c:v>7.9212839879545305E-2</c:v>
                </c:pt>
                <c:pt idx="16">
                  <c:v>7.004196143699884E-2</c:v>
                </c:pt>
              </c:numCache>
            </c:numRef>
          </c:val>
        </c:ser>
        <c:ser>
          <c:idx val="2"/>
          <c:order val="2"/>
          <c:tx>
            <c:strRef>
              <c:f>'Table 22-3-2'!$AJ$11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'Table 22-3-2'!$AG$12:$AG$28</c:f>
              <c:strCache>
                <c:ptCount val="1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I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</c:strCache>
            </c:strRef>
          </c:cat>
          <c:val>
            <c:numRef>
              <c:f>'Table 22-3-2'!$AJ$12:$AJ$28</c:f>
              <c:numCache>
                <c:formatCode>0.0</c:formatCode>
                <c:ptCount val="17"/>
                <c:pt idx="0">
                  <c:v>0.13228849888804595</c:v>
                </c:pt>
                <c:pt idx="1">
                  <c:v>1.1025244165416772</c:v>
                </c:pt>
                <c:pt idx="2">
                  <c:v>1.5544510375889584</c:v>
                </c:pt>
                <c:pt idx="3">
                  <c:v>6.6410361998004194E-2</c:v>
                </c:pt>
                <c:pt idx="4">
                  <c:v>0.45317022988375399</c:v>
                </c:pt>
                <c:pt idx="5">
                  <c:v>0.11486162943585417</c:v>
                </c:pt>
                <c:pt idx="6">
                  <c:v>2.9094892670447492</c:v>
                </c:pt>
                <c:pt idx="7">
                  <c:v>3.8265463933099571</c:v>
                </c:pt>
                <c:pt idx="8">
                  <c:v>0.13770705103249742</c:v>
                </c:pt>
                <c:pt idx="9">
                  <c:v>11.509562182453523</c:v>
                </c:pt>
                <c:pt idx="10">
                  <c:v>0.52151366321051496</c:v>
                </c:pt>
                <c:pt idx="11">
                  <c:v>6.8488752095769337E-2</c:v>
                </c:pt>
                <c:pt idx="12">
                  <c:v>5.3356746248856994E-2</c:v>
                </c:pt>
                <c:pt idx="13">
                  <c:v>2.4312286804717358E-2</c:v>
                </c:pt>
                <c:pt idx="14">
                  <c:v>5.36497077479407E-2</c:v>
                </c:pt>
                <c:pt idx="15">
                  <c:v>9.7650835792862947E-2</c:v>
                </c:pt>
                <c:pt idx="16">
                  <c:v>4.7949869460372961E-2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08192"/>
        <c:axId val="29618176"/>
      </c:barChart>
      <c:catAx>
        <c:axId val="29608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9618176"/>
        <c:crosses val="autoZero"/>
        <c:auto val="1"/>
        <c:lblAlgn val="ctr"/>
        <c:lblOffset val="100"/>
        <c:noMultiLvlLbl val="0"/>
      </c:catAx>
      <c:valAx>
        <c:axId val="2961817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960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25131233595805"/>
          <c:y val="1.3800566195878919E-2"/>
          <c:w val="0.17837519105987293"/>
          <c:h val="0.2172352588457733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Sheet1!$C$8</c:f>
              <c:strCache>
                <c:ptCount val="1"/>
                <c:pt idx="0">
                  <c:v>Profit &amp; loss in Cambodia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Sheet1!$B$9:$B$10</c:f>
              <c:strCache>
                <c:ptCount val="2"/>
                <c:pt idx="0">
                  <c:v>Annual Expenses</c:v>
                </c:pt>
                <c:pt idx="1">
                  <c:v>Profit &amp; loss</c:v>
                </c:pt>
              </c:strCache>
            </c:strRef>
          </c:cat>
          <c:val>
            <c:numRef>
              <c:f>Sheet1!$C$9:$C$10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billions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Sheet1!$B$5:$B$7</c:f>
              <c:strCache>
                <c:ptCount val="3"/>
                <c:pt idx="0">
                  <c:v>Annual Sales</c:v>
                </c:pt>
                <c:pt idx="1">
                  <c:v>Annual Expenses</c:v>
                </c:pt>
                <c:pt idx="2">
                  <c:v>Profit &amp; loss</c:v>
                </c:pt>
              </c:strCache>
            </c:strRef>
          </c:cat>
          <c:val>
            <c:numRef>
              <c:f>Sheet1!$C$5:$C$7</c:f>
              <c:numCache>
                <c:formatCode>General</c:formatCode>
                <c:ptCount val="3"/>
                <c:pt idx="0">
                  <c:v>120</c:v>
                </c:pt>
                <c:pt idx="1">
                  <c:v>101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867520"/>
        <c:axId val="86300928"/>
      </c:barChart>
      <c:catAx>
        <c:axId val="85867520"/>
        <c:scaling>
          <c:orientation val="minMax"/>
        </c:scaling>
        <c:delete val="0"/>
        <c:axPos val="b"/>
        <c:majorTickMark val="out"/>
        <c:minorTickMark val="none"/>
        <c:tickLblPos val="nextTo"/>
        <c:crossAx val="86300928"/>
        <c:crosses val="autoZero"/>
        <c:auto val="1"/>
        <c:lblAlgn val="ctr"/>
        <c:lblOffset val="100"/>
        <c:noMultiLvlLbl val="0"/>
      </c:catAx>
      <c:valAx>
        <c:axId val="86300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867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0.22222</cdr:y>
    </cdr:from>
    <cdr:to>
      <cdr:x>1</cdr:x>
      <cdr:y>0.875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315200" y="1219200"/>
          <a:ext cx="1828800" cy="35814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B. Mining and</a:t>
          </a:r>
          <a:r>
            <a:rPr lang="en-US" sz="1200" b="0" i="0" u="none" strike="noStrike" baseline="0" dirty="0">
              <a:solidFill>
                <a:sysClr val="windowText" lastClr="000000"/>
              </a:solidFill>
              <a:latin typeface="Calibri"/>
            </a:rPr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quarrying</a:t>
          </a:r>
          <a:r>
            <a:rPr lang="en-US" sz="1200" dirty="0"/>
            <a:t> C.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Manufacturing</a:t>
          </a:r>
          <a:r>
            <a:rPr lang="en-US" sz="1200" dirty="0"/>
            <a:t> </a:t>
          </a:r>
        </a:p>
        <a:p xmlns:a="http://schemas.openxmlformats.org/drawingml/2006/main">
          <a:r>
            <a:rPr lang="en-US" sz="1200" dirty="0"/>
            <a:t>D.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Electricity, gas, steam E. Water supply;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F. Construction</a:t>
          </a:r>
          <a:r>
            <a:rPr lang="en-US" sz="1200" dirty="0"/>
            <a:t> </a:t>
          </a:r>
        </a:p>
        <a:p xmlns:a="http://schemas.openxmlformats.org/drawingml/2006/main">
          <a:r>
            <a:rPr lang="en-US" sz="1200" dirty="0" smtClean="0"/>
            <a:t>G.W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holesale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and retail </a:t>
          </a:r>
        </a:p>
        <a:p xmlns:a="http://schemas.openxmlformats.org/drawingml/2006/main"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H.Transportation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and 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 I. Accommodation and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 J. Information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K.</a:t>
          </a:r>
          <a:r>
            <a:rPr lang="en-US" sz="1200" dirty="0"/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Financial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L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. Real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estate activities</a:t>
          </a:r>
          <a:r>
            <a:rPr lang="en-US" sz="1200" dirty="0"/>
            <a:t> </a:t>
          </a:r>
          <a:r>
            <a:rPr lang="en-US" sz="1200" dirty="0" smtClean="0"/>
            <a:t>M.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Professional,scientifiN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. Administrative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P. Education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Q.</a:t>
          </a:r>
          <a:r>
            <a:rPr lang="en-US" sz="1200" dirty="0"/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Human health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R. Arts, entertainment </a:t>
          </a:r>
          <a:endParaRPr lang="en-US" sz="1200" dirty="0"/>
        </a:p>
        <a:p xmlns:a="http://schemas.openxmlformats.org/drawingml/2006/main">
          <a:r>
            <a:rPr lang="en-US" sz="1200" b="0" i="0" u="none" strike="noStrike" dirty="0" err="1" smtClean="0">
              <a:solidFill>
                <a:sysClr val="windowText" lastClr="000000"/>
              </a:solidFill>
              <a:latin typeface="Calibri"/>
            </a:rPr>
            <a:t>S.Other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service activities</a:t>
          </a:r>
          <a:r>
            <a:rPr lang="en-US" sz="1200" dirty="0"/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</cdr:x>
      <cdr:y>0.07078</cdr:y>
    </cdr:from>
    <cdr:to>
      <cdr:x>1</cdr:x>
      <cdr:y>0.75318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315200" y="371476"/>
          <a:ext cx="1828800" cy="35814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B. Mining and</a:t>
          </a:r>
          <a:r>
            <a:rPr lang="en-US" sz="1200" b="0" i="0" u="none" strike="noStrike" baseline="0" dirty="0">
              <a:solidFill>
                <a:sysClr val="windowText" lastClr="000000"/>
              </a:solidFill>
              <a:latin typeface="Calibri"/>
            </a:rPr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quarrying</a:t>
          </a:r>
          <a:r>
            <a:rPr lang="en-US" sz="1200" dirty="0"/>
            <a:t> C.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Manufacturing</a:t>
          </a:r>
          <a:r>
            <a:rPr lang="en-US" sz="1200" dirty="0"/>
            <a:t> </a:t>
          </a:r>
        </a:p>
        <a:p xmlns:a="http://schemas.openxmlformats.org/drawingml/2006/main">
          <a:r>
            <a:rPr lang="en-US" sz="1200" dirty="0"/>
            <a:t>D.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Electricity, gas, steam E. Water supply;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F. Construction</a:t>
          </a:r>
          <a:r>
            <a:rPr lang="en-US" sz="1200" dirty="0"/>
            <a:t> </a:t>
          </a:r>
        </a:p>
        <a:p xmlns:a="http://schemas.openxmlformats.org/drawingml/2006/main">
          <a:r>
            <a:rPr lang="en-US" sz="1200" dirty="0" smtClean="0"/>
            <a:t>G.W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holesale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and retail </a:t>
          </a:r>
        </a:p>
        <a:p xmlns:a="http://schemas.openxmlformats.org/drawingml/2006/main"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H.Transportation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and 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 I. Accommodation and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 J. Information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K.</a:t>
          </a:r>
          <a:r>
            <a:rPr lang="en-US" sz="1200" dirty="0"/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Financial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L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. Real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estate activities</a:t>
          </a:r>
          <a:r>
            <a:rPr lang="en-US" sz="1200" dirty="0"/>
            <a:t> </a:t>
          </a:r>
          <a:r>
            <a:rPr lang="en-US" sz="1200" dirty="0" smtClean="0"/>
            <a:t>M.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Professional,scientifiN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. Administrative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P. Education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Q.</a:t>
          </a:r>
          <a:r>
            <a:rPr lang="en-US" sz="1200" dirty="0"/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Human health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R. Arts, entertainment </a:t>
          </a:r>
          <a:endParaRPr lang="en-US" sz="1200" dirty="0"/>
        </a:p>
        <a:p xmlns:a="http://schemas.openxmlformats.org/drawingml/2006/main">
          <a:r>
            <a:rPr lang="en-US" sz="1200" b="0" i="0" u="none" strike="noStrike" dirty="0" err="1" smtClean="0">
              <a:solidFill>
                <a:sysClr val="windowText" lastClr="000000"/>
              </a:solidFill>
              <a:latin typeface="Calibri"/>
            </a:rPr>
            <a:t>S.Other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service activities</a:t>
          </a:r>
          <a:r>
            <a:rPr lang="en-US" sz="1200" dirty="0"/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</cdr:x>
      <cdr:y>0.14878</cdr:y>
    </cdr:from>
    <cdr:to>
      <cdr:x>1</cdr:x>
      <cdr:y>0.82687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315200" y="785813"/>
          <a:ext cx="1828800" cy="35814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B. Mining and</a:t>
          </a:r>
          <a:r>
            <a:rPr lang="en-US" sz="1200" b="0" i="0" u="none" strike="noStrike" baseline="0" dirty="0">
              <a:solidFill>
                <a:sysClr val="windowText" lastClr="000000"/>
              </a:solidFill>
              <a:latin typeface="Calibri"/>
            </a:rPr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quarrying</a:t>
          </a:r>
          <a:r>
            <a:rPr lang="en-US" sz="1200" dirty="0"/>
            <a:t> C.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Manufacturing</a:t>
          </a:r>
          <a:r>
            <a:rPr lang="en-US" sz="1200" dirty="0"/>
            <a:t> </a:t>
          </a:r>
        </a:p>
        <a:p xmlns:a="http://schemas.openxmlformats.org/drawingml/2006/main">
          <a:r>
            <a:rPr lang="en-US" sz="1200" dirty="0"/>
            <a:t>D.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Electricity, gas, steam E. Water supply;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F. Construction</a:t>
          </a:r>
          <a:r>
            <a:rPr lang="en-US" sz="1200" dirty="0"/>
            <a:t> </a:t>
          </a:r>
        </a:p>
        <a:p xmlns:a="http://schemas.openxmlformats.org/drawingml/2006/main">
          <a:r>
            <a:rPr lang="en-US" sz="1200" dirty="0" smtClean="0"/>
            <a:t>G.W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holesale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and retail </a:t>
          </a:r>
        </a:p>
        <a:p xmlns:a="http://schemas.openxmlformats.org/drawingml/2006/main"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H.Transportation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and 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 I. Accommodation and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 J. Information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K.</a:t>
          </a:r>
          <a:r>
            <a:rPr lang="en-US" sz="1200" dirty="0"/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Financial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L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. Real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estate activities</a:t>
          </a:r>
          <a:r>
            <a:rPr lang="en-US" sz="1200" dirty="0"/>
            <a:t> </a:t>
          </a:r>
          <a:r>
            <a:rPr lang="en-US" sz="1200" dirty="0" smtClean="0"/>
            <a:t>M.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Professional,scientifiN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. Administrative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P. Education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Q.</a:t>
          </a:r>
          <a:r>
            <a:rPr lang="en-US" sz="1200" dirty="0"/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Human health and </a:t>
          </a:r>
        </a:p>
        <a:p xmlns:a="http://schemas.openxmlformats.org/drawingml/2006/main"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R. Arts, entertainment </a:t>
          </a:r>
          <a:endParaRPr lang="en-US" sz="1200" dirty="0"/>
        </a:p>
        <a:p xmlns:a="http://schemas.openxmlformats.org/drawingml/2006/main">
          <a:r>
            <a:rPr lang="en-US" sz="1200" b="0" i="0" u="none" strike="noStrike" dirty="0" err="1" smtClean="0">
              <a:solidFill>
                <a:sysClr val="windowText" lastClr="000000"/>
              </a:solidFill>
              <a:latin typeface="Calibri"/>
            </a:rPr>
            <a:t>S.Other</a:t>
          </a:r>
          <a:r>
            <a:rPr lang="en-US" sz="1200" b="0" i="0" u="none" strike="noStrike" dirty="0" smtClean="0">
              <a:solidFill>
                <a:sysClr val="windowText" lastClr="000000"/>
              </a:solidFill>
              <a:latin typeface="Calibri"/>
            </a:rPr>
            <a:t> </a:t>
          </a:r>
          <a:r>
            <a:rPr lang="en-US" sz="1200" b="0" i="0" u="none" strike="noStrike" dirty="0">
              <a:solidFill>
                <a:sysClr val="windowText" lastClr="000000"/>
              </a:solidFill>
              <a:latin typeface="Calibri"/>
            </a:rPr>
            <a:t>service activities</a:t>
          </a:r>
          <a:r>
            <a:rPr lang="en-US" sz="1200" dirty="0"/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19D0-CBE2-47B4-9AD2-B1452B309BF4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3249" y="9421044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E32FB-8A4C-4D23-809C-569FCBC81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3-08T05:19:06.4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0 263,'24'0,"-1"-30,1 30,24-30,-25 0,25 0,-24 30,0-30,23 0,-23 30,0-30,23 0,-23 30,0 0,23 0,-23 0,0 0,0 0,23 0,-23 0,0 0,23 0,-23 0,0 0,0 0,23 0,-23 0,0 0,23 0,-23 30,47 0,-23-30,-1 0,-23 0,0 0,24 0,-48 30,47-30,-23 0,0 60,23-60,-23 0,0 30,23 0,-23-30,0 0,23 0,-23 0,0 30,23 0,-23-30,0 30,24 0,-25 0,1-30,0 30,0-30,-1 31,1-31,-24 30,24-30,0 30,0 30,-24-30,0 0,0 0,0 30,-48-60,24 30,24 0,-47 0,23 0,0-30,0 0,1 0,-49 30,48 1,1-31,-49 0,1-121,47 121,1 0,-25-60,24 60,0 0,-23-30,23 30,0 0,-23-30,-25 30,49 0,-1 0,0 0,-23 0,-25-30,48 30,1 0,-25 0,24 0,1 0,-25 0,24 0,0 0,1 0,-25 0,24 0,1 0,-1 0,-24 0,24 0,1 0,-25 0,24 0,1 0,-1 0,-24 0,25 0,-1 0,-24-30,24 30,1 0,-1 0,0-60,0 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3-08T05:19:09.9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0 417,'0'-32,"24"0,0 0,0-1,0 33,23-64,-23 64,0-65,0 65,0 0,0-64,0 64,-1 0,25-32,-24 32,0-33,24 1,-25 32,1 0,24 0,-24 0,0 0,-1 0,25 0,24 0,-25 65,-23-65,24 0,-24 0,0 0,23 0,-23 0,48 0,-48 0,-1 0,25 0,24 32,-48 0,23-32,-23 0,0 0,0 0,24 0,-25 0,1 0,24 0,-24 0,0 0,23 0,-23 32,0 1,24-33,-24 0,-1 0,25 0,-24 0,0 32,-24 0,24-32,0 0,-24 32,0 33,23-33,-23 0,0 33,0-33,0 1,-47-33,47 32,-24 0,0 33,0-33,0 0,0-32,-23 32,47 1,-48-1,24-32,0 0,-23 0,23 0,0 0,0 0,-24 0,25 0,-1 0,-24 0,24 0,0 0,-23 0,23 0,0 0,0 0,-24 0,24 0,1 0,-1 0,-24-32,24 32,0 0,-23 0,23 0,0 0,-24 0,24 0,1 0,-1 0,-24 0,24 0,0 0,0 0,-23 0,23 0,0 0,-24 0,25 0,-1 0,0 0,-24 0,24-33,0 33,-23-32,23 32,0-32,-24 32,24-32,1-1,-25 1,48 0,-24 0,24-33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3-08T05:19:15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-1 199,'47'0,"-23"0,-1 0,25 0,-48-46,47 46,-23-23,0 0,23 0,-23 23,-1 0,1 0,24-23,-25 23,1 0,23 0,-23 0,0 0,23-23,-23 23,0 0,-1 0,25-23,-24 23,-1 0,25 0,-25 0,1 0,0 0,23 0,-23 0,0 0,23 0,-23 0,-1 0,1 0,24 0,-25 0,1 0,23 0,-23 0,0 0,0 0,23 0,-23 0,-1 0,25 0,-24 0,-1 0,1 0,23 0,-23 0,0 0,-1 23,1-23,47 0,-23 23,-25-23,1 0,24 23,-25 0,1-23,23 23,-47 0,48-23,-48 23,47-23,-47 23,0 0,0 0,0 23,0-23,0 0,0 23,0-23,0 0,0 0,-23 23,-25-23,48 0,-47-23,47 46,-48-46,48 23,-47-23,23 0,0 23,-23 0,23-23,1 0,-25 0,24 0,1 0,-25 0,25 0,-1 0,0 0,-23 0,23 0,0-23,-23 23,23-23,1 23,-25 0,24 0,1-23,-25 0,25 23,-1 0,-24-23,25 23,-1-23,-23 0,23 23,24-46,-48 46,25-23,-1 23,-23 0,23 0,24-46,-47 46,23 0,0 0,-23-23,23 23,0 0,-23 0,23 0,0-23,1 23,-25-23,25 0,-1 23,-24-23,25 23,-1-23,-23 23,23-23,0 23,-23-23,23 23,0-23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3-08T05:19:42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455 340,'0'23,"0"-1,0 1,-48-1,25-22,-48 0,23 23,24-23,1 0,-1 0,-23 0,23 0,0 0,-23 0,23 0,0 22,24 1,0 0,0 22,24-45,-24 22,24-22,-24 46,24-46,-1 45,-23-23,24 23,0-45,-24 23,23 0,1 22,0-45,-24 45,23-45,1 45,-24-22,48-1,-48 1,23 0,-23-1,24 1,0-1,-1 1,1-1,0 1,-1-23,1 45,0-45,47 23,0-1,0 1,95 0,-119-23,25 0,-49 0,1 22,118 1,-94-23,-25 0,25 0,-25 0,1 0,0 0,23 22,-23-22,0 0,23 0,-23 0,-1 0,25 0,-25 0,1 0,24 0,-25 0,1 0,0 0,23 0,-23 0,-1 0,25 0,-24 0,-1 0,25 0,-25 0,1 0,0 0,23 0,-23 0,0 23,47-23,-24 0,24 0,-47 0,0 0,47 0,-24 0,-23 0,0 0,47 0,-24 0,-23 0,-1 0,25 0,-24 0,-1 0,1 0,23 0,-23 0,0 0,23 0,-23 0,0 0,23 23,-23-23,-1 0,1 0,23 0,-23 0,0 0,23 0,-23 0,0 0,23 0,-23 0,-1 0,49 0,-25 0,-23 0,-1 0,25 0,-25 0,1 0,0 0,23 0,-23 0,0 0,23 0,24 0,-47 0,0 0,-1 0,25 0,23 0,-48 0,1 0,24 0,-25 0,1 0,23 22,-23-22,0 0,47 0,-24 23,-23-23,0 0,23 0,-23 0,-1 0,25 0,23 22,-47-22,47 0,-48 0,25 0,-24 0,-1 0,1 0,23 0,-23 0,0 0,23 0,-23 0,0 0,-1 0,25 0,-25 0,1 0,23 0,-23 0,0 0,23 0,24 0,-47 0,0 0,-1 0,49 0,-25 0,24 0,-47 0,-1 0,49 0,-49 0,48 0,-23 0,23 0,-47 0,-1 0,25 0,-25 0,1 0,47 0,-47 0,23 0,-23 0,0 0,23 0,24 0,-47 0,0 0,23 0,-23 0,-1 0,1 0,23 0,25 0,-25 0,-23 0,94 0,-70 0,23 0,-24 0,-23 0,-1 0,1-22,24 22,-25 0,1 0,23 0,-23-23,0 23,23-45,-23 22,0 23,23-45,-23 45,-1-45,1 22,0 1,-1-1,-23 1,24-1,-24 0,0 1,0-1,0-22,0 23,0-1,0-22,0 22,0 1,0-1,0-22,0 22,0 1,0-24,0 24,0-1,0 1,0-23,0 22,0 0,0-22,0 23,0-1,0 0,0-22,0 23,-24-1,24-22,0 22,-23 1,-1 22,-23-23,23-22,0 45,1-23,-1 23,-24-22,25 22,-1 0,-23 0,23 0,0 0,1 0,-25 0,24 0,1 0,-1 22,0-22,-23 0,23 0,1 0,-25 23,24-23,1 0,-1 45,0-45,-23 0,23 0,1 23,-1-23,0 0,0 0,-23 0,23 0,1 0,-25 0,25 22,-25 1,24-23,1 0,-1 0,-23 0,23 0,0 0,-23 0,23 0,0 0,-23 0,23 0,1 0,-25 0,25 0,-1 0,0 0,-23 0,23 0,-47 0,47 0,1 0,-25 0,24 0,1 0,-25 0,25 0,-1 0,0 0,-23-23,23 23,0 0,-23 0,23 0,1 0,-1 0,-23 0,23 0,0 0,-23 0,23 0,0 0,-23 0,23 0,1 0,-1 0,-24 0,25 0,-1 0,-23 0,23 0,0 0,1 0,-25 0,24 0,1 0,-25 0,25-22,-48 22,47 0,0 0,-23-23,23 23,0 0,-47-22,24-1,23 23,0 0,-47 0,24-23,23 23,1 0,-49-22,25 22,23 0,1 0,-1 0,-23 0,23 0,-47-23,47 23,-23 0,-24-22,47-1,-47 0,47 23,-47-22,24 22,-25-23,49 1,-1 22,-23-23,23 23,0 0,-23 0,23 0,0 0,-23 0,23 0,1 0,-25 0,25 0,-1 0,0 0,-23 0,23 0,0 0,-23 0,23 23,1-23,-25 0,24 22,1-22,-25 0,25 23,-1-1,-23-22,23 23,-24 0,25-23,-1 0,-23 0,23 22,0-22,-23 0,23 23,0-23,-23 0,23 22,1-22,-25 0,25 0,-1 0,0 0,-23 0,23 0,0 0,-23 0,23 0,0 0,1 0,-48 0,23 0,-23 0,47-22,1 22,-48 0,23 0,25 0,-1 0,-24 0,25 0,-1 0,0 0,-23 0,23 0,1 0,-25 0,24 22,1-22,-25 0,25 0,-1 0,0 0,-23 0,23 0,0 0,-23 0,23 0,1 0,-25 23,25-23,-1 23,0-23,0 0,-23 0,47 45,-47-45,23 0,0 22,-23 1,23-23,0 0,-23 0,23 23,1-1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3-08T05:15:29.7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0 333,'24'0,"-1"0,1-46,0 46,0-23,-24 0,24 0,-1 23,1-47,0 47,0-23,23-23,-23 46,24-46,-25 46,49-47,-25 47,1 0,-24 0,0 0,23 0,-23 0,0 0,23 23,-23-23,0 0,24 0,-25 0,1 24,24-24,-48 23,47-23,-23 0,0 46,0-46,-24 23,23-23,1 46,-24-22,24 22,0-23,-24 0,24 23,-24-22,0-1,0 23,23-46,-23 23,0 0,0 0,0 24,0-24,0 0,0 23,0-23,-23 0,-1 24,0-47,-24 23,25 0,-1-23,-24 23,25 0,-1-23,-24 0,24 0,1 0,-25 0,24 0,0 0,1 0,-25 0,24 0,0 0,-23 0,23 0,0 0,0 0,-23-23,23 23,0-23,-23 23,23-23,0 0,-23 23,23-23,0-1,-24 24,25 0,-1-23,0-23,0 46,24-46,-47 23,47 0,0-1,0-22,0 23,0 0,0-23,0 22,0 1,23-23,-23 23,24 23,-24-46,0 22,24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3-08T05:15:34.3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1 403,'0'-24,"0"1,0-24,24 23,0 0,-24-23,0 24,23-1,1 24,0-47,-1 47,25-24,-48-23,47 47,-23-24,-1 1,25 23,-25 0,1 0,0 0,23 0,-23 0,0 0,23 23,-23 1,-1-24,25 24,-25-24,1 0,23 0,-23 23,0 1,-1-24,25 23,-24 1,-1-24,1 47,0-47,23 24,-47-1,47 1,-47 0,0 23,24-24,0 1,-24 23,23-23,-23-1,0 24,0-23,0 0,-47-1,47 1,-47-24,47 23,-48-23,25 0,-1 48,0-48,1 0,-25 0,24 23,1-23,-25 0,25 0,-1 0,-23 0,23 0,0 0,-23 0,23 0,1 0,-1-23,-23 23,23-24,0 0,-23 24,23 0,0-23,-23-1,23 24,1-23,-1-25,0 48,-23-47,23 24,-23 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3-08T05:15:47.9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47 312,'0'-47,"24"24,0-24,0 47,-24-47,23 47,1-47,-24 24,47 23,-23-24,0 1,23 23,-23 0,0-24,-1 24,25 0,-25 0,1 0,24 0,-25 0,1 0,0 0,23 0,-23 0,-1 0,25 24,-24-1,-1-23,25 0,-25 24,25-1,-24-23,-1 24,1-1,0 1,-24-1,23-23,1 94,0-71,23 24,-47-23,0-1,0 1,0 23,0-24,0 1,0 23,-23-24,-25 1,48-1,-47-23,47 24,-48-24,48 23,-47-23,23 0,0 0,-23 0,23 0,1 0,-25 0,24 0,1 0,-1 0,-23 0,23 0,0 0,-23 0,23 0,0 0,1-23,-25 23,25-24,-1 24,-24-23,25 23,-1-24,-23 24,23-23,0-1,-23 1,23-1,-23 1,23 23,24-47,0 23,0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3-08T05:16:08.3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196 165,'71'-22,"0"-1,1 23,94 0,-142 0,47 0,-47 0,24 0,-24 0,-1 0,1-23,24 23,-24 0,-1 0,25-22,-24 22,0 0,23 0,-23 0,0 0,0 0,23 0,-23 0,0 0,-1 0,25 0,-24 0,0 0,23-23,-23 23,0 0,23 0,-23 0,0 0,0-23,23 23,-23 0,0 0,24 0,-25 0,1 0,0 0,24 0,-25 0,1 0,24 0,-24 0,-1 0,1 0,24 0,-24 0,-1 0,1 0,24 0,-25 0,1 0,24 0,-24 0,-1 0,25 0,-24 0,0 0,23 0,-23 0,0 0,0 0,23 0,-23 0,0 0,23 0,-23 0,0 0,24 0,-25 0,1 0,0 0,24 0,-25 0,1 0,24 0,-25 0,1 0,24 0,-24 0,-1 0,25 0,-24 0,0 0,47 0,-23 23,-25-23,49 0,-48 0,23 0,-23 0,0 0,0 0,23 0,-23 0,47 0,96 0,-96-23,120 23,-120 0,24 0,-47-23,-24 23,-1 0,25 0,-24 0,0 0,23 0,-23 0,47 0,-47 0,24 0,-25 0,1 0,0 0,24 0,-25 0,1 0,24 0,-24 0,-1 23,25 0,47 0,-71-1,47 1,-23-23,-24 0,0 0,23 0,-23 0,0 0,23 0,-23 0,0 0,24 0,-25 23,49-1,-49-22,25 0,-24 0,0 0,-1 0,25 0,-24 0,0 0,23 0,-23 0,0 0,23 0,-23 0,0 0,24 0,-25 23,1 0,0 0,95 22,-71-45,-1 0,-23 0,0 0,-1 23,-23-1,0 1,0 22,0-22,0 0,0 22,0-22,0 0,0 22,0-22,0 0,0-1,0 24,0-24,0 1,0 22,24-45,0 0,0 46,0-23,-1-1,1 1,-71 0,23-23,0 45,0-45,-23 23,23-1,0 1,-23 0,23-23,0 23,0-1,0 1,1-23,-1 23,0-23,0 22,0 1,24 0,-47-23,47 23,-48-1,48 1,-24 0,-23 22,47-22,-48-23,48 22,-47 1,23 0,0-23,48 0,-72 0,24 45,1-45,-1 0,-24 23,24 0,24-1,-47-22,23 0,0 0,-23 0,23 0,0 0,-23 0,23 0,0 0,-24 0,25 0,-1 0,-24 0,24 0,1 0,-1 0,-24 0,24 0,1 0,-25 0,24 0,0 0,1 0,-25 0,24 0,0 0,-23 0,23 0,0 0,-23 0,23 0,0 0,0 0,-23 0,23 0,0 0,-23 0,23 0,0 0,0 0,-23 0,23 0,0 0,-24 0,25 0,-1 0,0 0,-24 0,25 0,-1 0,-24 0,24 0,1 0,-1 0,-24 0,24 0,1 0,-25 0,24 0,1 0,-1 0,-24 0,24 0,1 0,-1 0,-24 0,24 0,1 0,-25 0,24 0,0 0,1 0,-25 0,24 0,0 0,-23 0,23-22,0 22,0 0,-23 0,23 0,0 0,-23 0,23 0,0 0,0 0,-23 0,23 0,0 0,-23-23,23 23,0 0,0 0,-23 0,23 0,0 0,-24 0,25 0,-1 0,0 0,-24 0,25 0,-1 0,-24 0,24 0,1 0,-1 0,-24 0,24 0,1 0,-49 0,25 0,23 0,0-23,0 23,-23 0,23 0,0 0,-23 0,23 0,0 0,0 0,-23 0,23 0,0-22,-24 22,25 0,-1 0,0 0,-24 0,25 0,-1 0,-24 0,24 0,1 0,-1 0,-24 0,24 0,1 0,-25 0,24 0,0 0,-23 0,23 0,0 0,1 0,-25 0,24 0,0 0,1 0,-25 0,24-23,0 23,-23 0,23-23,0 23,-23 0,23-23,0 1,-24 22,25-23,-1 23,-24 0,24-23,-47 1,47-1,-23 23,23 0,0-45,0 22,1 23,-1-46,0 24,0-1,-23 0,47-22,-48 45,48-46,-48 24,25-1,23-22,-24 22,24 0,0-22,-24 22,0 0,24-22,0 22,0 1,0-24,0 24,0-1,0 0,24 0,-24 1,0-24,0 24,0-1,24-23,-24 24,24-1,-24 0,23 1,1-1,-24 0,48 1,-48-1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458200" y="6324600"/>
            <a:ext cx="5334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fld id="{B1F31F5F-12A7-40FD-AE4B-07E82321BC85}" type="slidenum">
              <a:rPr lang="en-US" sz="1400">
                <a:latin typeface="+mn-lt"/>
                <a:cs typeface="+mn-cs"/>
              </a:rPr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40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992D46-68E2-4E88-8FA0-0802A902C642}" type="datetimeFigureOut">
              <a:rPr lang="th-TH" smtClean="0"/>
              <a:pPr/>
              <a:t>14/03/55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992678-BE88-4020-9329-5DCE4C53205A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../Presentation%20of%20EC%202011%20CJCC,%2013%20March%202012/Tonnere%20Table%20Eng/(510)%20Table%2021%20120111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2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Administrator\Desktop\Presentation%20of%20EC%202011%20CJCC,%2013%20March%202012\Tonnere%20Table%20Eng\(520)%20Table%2022%20120111.xls!Table%2022-1-1!%5b(520)%20Table%2022%20120111.xls%5dTable%2022-1-1%20Chart%203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6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Administrator\Desktop\Presentation%20of%20EC%202011%20CJCC,%2013%20March%202012\Tonnere%20Table%20Eng\(520)%20Table%2022%20120111.xls!Table%2022-1-2!%5b(520)%20Table%2022%20120111.xls%5dTable%2022-1-2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4" descr="Logo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0" y="357188"/>
            <a:ext cx="9144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endParaRPr lang="ca-ES" altLang="ja-JP" sz="3200">
              <a:solidFill>
                <a:srgbClr val="000099"/>
              </a:solidFill>
              <a:latin typeface="Kh Muol" pitchFamily="2" charset="0"/>
              <a:cs typeface="Kh Muol" pitchFamily="2" charset="0"/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</a:pPr>
            <a:endParaRPr lang="en-US" altLang="ja-JP" sz="2000">
              <a:solidFill>
                <a:srgbClr val="0000CC"/>
              </a:solidFill>
              <a:latin typeface="Kh Muol" pitchFamily="2" charset="0"/>
              <a:cs typeface="Kh Muol" pitchFamily="2" charset="0"/>
            </a:endParaRPr>
          </a:p>
          <a:p>
            <a:pPr algn="ctr"/>
            <a:endParaRPr lang="km-KH" altLang="ja-JP" sz="2400">
              <a:solidFill>
                <a:srgbClr val="0000CC"/>
              </a:solidFill>
              <a:latin typeface="Kh Muol" pitchFamily="2" charset="0"/>
              <a:cs typeface="Kh Muol" pitchFamily="2" charset="0"/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</a:pPr>
            <a:endParaRPr lang="en-US" altLang="ja-JP" sz="3200">
              <a:solidFill>
                <a:srgbClr val="000099"/>
              </a:solidFill>
              <a:latin typeface="Kh Muol" pitchFamily="2" charset="0"/>
              <a:cs typeface="Kh Muol" pitchFamily="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9144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en-US" b="1" dirty="0"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Seminar on  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Final Results of 2011 Economic Census of Cambodia </a:t>
            </a:r>
            <a:endParaRPr lang="en-US" altLang="ja-JP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en-US" altLang="ja-JP" sz="2400" b="1" dirty="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>
                <a:solidFill>
                  <a:srgbClr val="0033CC"/>
                </a:solidFill>
                <a:cs typeface="Times New Roman" pitchFamily="18" charset="0"/>
              </a:rPr>
              <a:t>Supported by </a:t>
            </a:r>
            <a:r>
              <a:rPr lang="en-US" sz="2400" b="1" dirty="0" smtClean="0">
                <a:solidFill>
                  <a:srgbClr val="0033CC"/>
                </a:solidFill>
                <a:cs typeface="Times New Roman" pitchFamily="18" charset="0"/>
              </a:rPr>
              <a:t>:</a:t>
            </a:r>
            <a:endParaRPr lang="en-US" sz="2400" b="1" dirty="0">
              <a:solidFill>
                <a:srgbClr val="0033CC"/>
              </a:solidFill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>
                <a:solidFill>
                  <a:srgbClr val="0033CC"/>
                </a:solidFill>
                <a:cs typeface="Times New Roman" pitchFamily="18" charset="0"/>
              </a:rPr>
              <a:t>Government of Japan, Japan International Cooperation Agency (JICA) and Government of Cambodia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National Institute of Statistics, Ministry of Planning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On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13-14 March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2012,at CJCC Phnom Penh, Cambodia</a:t>
            </a:r>
            <a:endParaRPr lang="en-US" sz="2400" b="1" dirty="0"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solidFill>
                <a:srgbClr val="0033CC"/>
              </a:solidFill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800" b="1" dirty="0">
                <a:cs typeface="Times New Roman" pitchFamily="18" charset="0"/>
              </a:rPr>
              <a:t> 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ourier" pitchFamily="49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2813" y="0"/>
            <a:ext cx="1728787" cy="1371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4" name="Picture 4" descr="NIS logo_english 11-10-2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algn="l"/>
            <a:r>
              <a:rPr lang="en-US" sz="2400" dirty="0" smtClean="0"/>
              <a:t>Annual Sales per Establishment by Section of Industrial Classification and Sex of Representative - Cambodia (2011)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0"/>
            <a:ext cx="7620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pPr algn="l"/>
            <a:r>
              <a:rPr lang="en-US" sz="2400" dirty="0" smtClean="0"/>
              <a:t>Proportion to Average Annual Sales per Establishment by </a:t>
            </a:r>
            <a:br>
              <a:rPr lang="en-US" sz="2400" dirty="0" smtClean="0"/>
            </a:br>
            <a:r>
              <a:rPr lang="en-US" sz="2400" dirty="0" smtClean="0"/>
              <a:t>Section of Industrial Classification and Sex of Representative - Cambodia (2011)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381124"/>
          <a:ext cx="91440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0"/>
            <a:ext cx="7620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Annual Sales per Person Engaged by Section of Industrial Classification and Sex of Representative - Cambodia (2011)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576387"/>
          <a:ext cx="9143999" cy="52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534400" cy="1143000"/>
          </a:xfrm>
        </p:spPr>
        <p:txBody>
          <a:bodyPr/>
          <a:lstStyle/>
          <a:p>
            <a:pPr algn="l"/>
            <a:r>
              <a:rPr lang="en-US" sz="2400" dirty="0" smtClean="0"/>
              <a:t>Proportion to Average Annual Sales per Person Engaged by </a:t>
            </a:r>
            <a:br>
              <a:rPr lang="en-US" sz="2400" dirty="0" smtClean="0"/>
            </a:br>
            <a:r>
              <a:rPr lang="en-US" sz="2400" dirty="0" smtClean="0"/>
              <a:t>Section of Industrial Classification and Sex of Representative - Cambodia (2011)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447800"/>
          <a:ext cx="8915399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7239000" y="2743200"/>
            <a:ext cx="1828800" cy="3581400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B. Mining and</a:t>
            </a:r>
            <a:r>
              <a:rPr lang="en-US" sz="1200" b="0" i="0" u="none" strike="noStrike" baseline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quarrying</a:t>
            </a:r>
            <a:r>
              <a:rPr lang="en-US" sz="1200" dirty="0"/>
              <a:t> C. </a:t>
            </a:r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Manufacturing</a:t>
            </a:r>
            <a:r>
              <a:rPr lang="en-US" sz="1200" dirty="0"/>
              <a:t> </a:t>
            </a:r>
          </a:p>
          <a:p>
            <a:r>
              <a:rPr lang="en-US" sz="1200" dirty="0"/>
              <a:t>D. </a:t>
            </a:r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Electricity, gas, steam E. Water supply; </a:t>
            </a:r>
          </a:p>
          <a:p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F. Construction</a:t>
            </a:r>
            <a:r>
              <a:rPr lang="en-US" sz="1200" dirty="0"/>
              <a:t> </a:t>
            </a:r>
          </a:p>
          <a:p>
            <a:r>
              <a:rPr lang="en-US" sz="1200" dirty="0" smtClean="0"/>
              <a:t>G.W</a:t>
            </a:r>
            <a:r>
              <a:rPr lang="en-US" sz="1200" b="0" i="0" u="none" strike="noStrike" dirty="0" smtClean="0">
                <a:solidFill>
                  <a:sysClr val="windowText" lastClr="000000"/>
                </a:solidFill>
                <a:latin typeface="Calibri"/>
              </a:rPr>
              <a:t>holesale </a:t>
            </a:r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and retail </a:t>
            </a:r>
          </a:p>
          <a:p>
            <a:r>
              <a:rPr lang="en-US" sz="1200" b="0" i="0" u="none" strike="noStrike" dirty="0" smtClean="0">
                <a:solidFill>
                  <a:sysClr val="windowText" lastClr="000000"/>
                </a:solidFill>
                <a:latin typeface="Calibri"/>
              </a:rPr>
              <a:t>H.Transportation </a:t>
            </a:r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and  </a:t>
            </a:r>
          </a:p>
          <a:p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 I. Accommodation and</a:t>
            </a:r>
          </a:p>
          <a:p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 J. Information and </a:t>
            </a:r>
          </a:p>
          <a:p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K.</a:t>
            </a:r>
            <a:r>
              <a:rPr lang="en-US" sz="1200" dirty="0"/>
              <a:t> </a:t>
            </a:r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Financial and </a:t>
            </a:r>
          </a:p>
          <a:p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L</a:t>
            </a:r>
            <a:r>
              <a:rPr lang="en-US" sz="1200" b="0" i="0" u="none" strike="noStrike" dirty="0" smtClean="0">
                <a:solidFill>
                  <a:sysClr val="windowText" lastClr="000000"/>
                </a:solidFill>
                <a:latin typeface="Calibri"/>
              </a:rPr>
              <a:t>. Real </a:t>
            </a:r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estate activities</a:t>
            </a:r>
            <a:r>
              <a:rPr lang="en-US" sz="1200" dirty="0"/>
              <a:t> </a:t>
            </a:r>
            <a:r>
              <a:rPr lang="en-US" sz="1200" dirty="0" smtClean="0"/>
              <a:t>M.</a:t>
            </a:r>
            <a:r>
              <a:rPr lang="en-US" sz="1200" b="0" i="0" u="none" strike="noStrike" dirty="0" smtClean="0">
                <a:solidFill>
                  <a:sysClr val="windowText" lastClr="000000"/>
                </a:solidFill>
                <a:latin typeface="Calibri"/>
              </a:rPr>
              <a:t>Professional,scientifiN</a:t>
            </a:r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. Administrative and </a:t>
            </a:r>
          </a:p>
          <a:p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P. Education</a:t>
            </a:r>
          </a:p>
          <a:p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Q.</a:t>
            </a:r>
            <a:r>
              <a:rPr lang="en-US" sz="1200" dirty="0"/>
              <a:t> </a:t>
            </a:r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Human health and </a:t>
            </a:r>
          </a:p>
          <a:p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R. Arts, entertainment </a:t>
            </a:r>
            <a:endParaRPr lang="en-US" sz="1200" dirty="0"/>
          </a:p>
          <a:p>
            <a:r>
              <a:rPr lang="en-US" sz="1200" b="0" i="0" u="none" strike="noStrike" dirty="0" err="1" smtClean="0">
                <a:solidFill>
                  <a:sysClr val="windowText" lastClr="000000"/>
                </a:solidFill>
                <a:latin typeface="Calibri"/>
              </a:rPr>
              <a:t>S.Other</a:t>
            </a:r>
            <a:r>
              <a:rPr lang="en-US" sz="1200" b="0" i="0" u="none" strike="noStrike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1200" b="0" i="0" u="none" strike="noStrike" dirty="0">
                <a:solidFill>
                  <a:sysClr val="windowText" lastClr="000000"/>
                </a:solidFill>
                <a:latin typeface="Calibri"/>
              </a:rPr>
              <a:t>service activities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7391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99"/>
                </a:solidFill>
                <a:latin typeface="Khmer OS Muol" pitchFamily="2" charset="0"/>
                <a:cs typeface="Khmer OS Muol" pitchFamily="2" charset="0"/>
              </a:rPr>
              <a:t/>
            </a:r>
            <a:br>
              <a:rPr lang="en-US" altLang="ja-JP" smtClean="0">
                <a:solidFill>
                  <a:srgbClr val="000099"/>
                </a:solidFill>
                <a:latin typeface="Khmer OS Muol" pitchFamily="2" charset="0"/>
                <a:cs typeface="Khmer OS Muol" pitchFamily="2" charset="0"/>
              </a:rPr>
            </a:br>
            <a:endParaRPr lang="en-US" smtClean="0">
              <a:ea typeface="ＭＳ Ｐゴシック" pitchFamily="34" charset="-128"/>
              <a:cs typeface="Khmer OS Muol" pitchFamily="2" charset="0"/>
            </a:endParaRPr>
          </a:p>
        </p:txBody>
      </p:sp>
      <p:pic>
        <p:nvPicPr>
          <p:cNvPr id="3075" name="Content Placeholder 4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" y="1447800"/>
            <a:ext cx="9124950" cy="5410200"/>
          </a:xfrm>
        </p:spPr>
      </p:pic>
      <p:pic>
        <p:nvPicPr>
          <p:cNvPr id="3076" name="図 4" descr="Logo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04800" y="1554163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altLang="ja-JP" sz="3200" dirty="0">
                <a:solidFill>
                  <a:srgbClr val="0000CC"/>
                </a:solidFill>
                <a:latin typeface="Kh Muol" pitchFamily="2" charset="0"/>
                <a:ea typeface="+mj-ea"/>
                <a:cs typeface="Kh Muol" pitchFamily="2" charset="0"/>
              </a:rPr>
              <a:t>​</a:t>
            </a:r>
            <a:r>
              <a:rPr lang="ca-ES" altLang="ja-JP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Muol" pitchFamily="2" charset="0"/>
                <a:ea typeface="+mj-ea"/>
                <a:cs typeface="Kh Muol" pitchFamily="2" charset="0"/>
              </a:rPr>
              <a:t> </a:t>
            </a:r>
            <a:r>
              <a:rPr lang="en-US" altLang="ja-JP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Muol" pitchFamily="2" charset="0"/>
                <a:ea typeface="+mj-ea"/>
                <a:cs typeface="Kh Muol" pitchFamily="2" charset="0"/>
              </a:rPr>
              <a:t>Financial Situation of </a:t>
            </a:r>
            <a:r>
              <a:rPr lang="en-US" altLang="ja-JP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Muol" pitchFamily="2" charset="0"/>
                <a:ea typeface="+mj-ea"/>
                <a:cs typeface="Kh Muol" pitchFamily="2" charset="0"/>
              </a:rPr>
              <a:t>Establishments </a:t>
            </a:r>
            <a:endParaRPr lang="en-US" altLang="ja-JP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 Muol" pitchFamily="2" charset="0"/>
              <a:ea typeface="+mj-ea"/>
              <a:cs typeface="Kh Muol" pitchFamily="2" charset="0"/>
            </a:endParaRPr>
          </a:p>
          <a:p>
            <a:pPr algn="ctr">
              <a:defRPr/>
            </a:pPr>
            <a:r>
              <a:rPr lang="en-US" altLang="ja-JP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Muol" pitchFamily="2" charset="0"/>
                <a:ea typeface="+mj-ea"/>
                <a:cs typeface="Kh Muol" pitchFamily="2" charset="0"/>
              </a:rPr>
              <a:t>by </a:t>
            </a:r>
            <a:r>
              <a:rPr lang="en-US" altLang="ja-JP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Muol" pitchFamily="2" charset="0"/>
                <a:ea typeface="+mj-ea"/>
                <a:cs typeface="Kh Muol" pitchFamily="2" charset="0"/>
              </a:rPr>
              <a:t>industry 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0" y="4429125"/>
            <a:ext cx="8915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ca-ES" sz="3200" dirty="0">
              <a:solidFill>
                <a:srgbClr val="0000CC"/>
              </a:solidFill>
              <a:latin typeface="Kh Muol" pitchFamily="2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km-KH" sz="2800" dirty="0">
                <a:solidFill>
                  <a:srgbClr val="FFFF00"/>
                </a:solidFill>
                <a:latin typeface="Kh Muol" pitchFamily="2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by KHIN SOVORLAK</a:t>
            </a:r>
            <a:r>
              <a:rPr lang="pt-BR" sz="2400" b="1" dirty="0">
                <a:solidFill>
                  <a:srgbClr val="FF0000"/>
                </a:solidFill>
                <a:cs typeface="Times New Roman" pitchFamily="18" charset="0"/>
              </a:rPr>
              <a:t>, DDG, NIS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pt-BR" sz="2400" b="1" dirty="0">
                <a:solidFill>
                  <a:srgbClr val="FF0000"/>
                </a:solidFill>
                <a:cs typeface="Times New Roman" pitchFamily="18" charset="0"/>
              </a:rPr>
              <a:t>Ministry of Planning, Cambodia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altLang="ja-JP" sz="2400" dirty="0">
              <a:solidFill>
                <a:srgbClr val="CCFF33"/>
              </a:solidFill>
              <a:latin typeface="Kh Muol" pitchFamily="2" charset="0"/>
              <a:ea typeface="+mj-ea"/>
              <a:cs typeface="Kh Muol" pitchFamily="2" charset="0"/>
            </a:endParaRPr>
          </a:p>
        </p:txBody>
      </p:sp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813" y="0"/>
            <a:ext cx="1728787" cy="1371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080" name="Picture 4" descr="NIS logo_english 11-10-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0"/>
            <a:ext cx="14478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0"/>
            <a:ext cx="7620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7620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7467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0"/>
            <a:ext cx="7696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Business Condition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Cambodia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46862"/>
              </p:ext>
            </p:extLst>
          </p:nvPr>
        </p:nvGraphicFramePr>
        <p:xfrm>
          <a:off x="304800" y="1600200"/>
          <a:ext cx="8610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Annual</a:t>
                      </a:r>
                      <a:r>
                        <a:rPr lang="en-US" sz="3200" baseline="0" dirty="0" smtClean="0"/>
                        <a:t> Sales is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USD 120 billions 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Annual</a:t>
                      </a:r>
                      <a:r>
                        <a:rPr lang="en-US" sz="3200" baseline="0" dirty="0" smtClean="0"/>
                        <a:t> Expenses is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USD 101 billions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Profit &amp;</a:t>
                      </a:r>
                      <a:r>
                        <a:rPr lang="en-US" sz="3200" baseline="0" dirty="0" smtClean="0"/>
                        <a:t> loss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USD 19 billions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831273"/>
              </p:ext>
            </p:extLst>
          </p:nvPr>
        </p:nvGraphicFramePr>
        <p:xfrm>
          <a:off x="4343400" y="3505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118432"/>
              </p:ext>
            </p:extLst>
          </p:nvPr>
        </p:nvGraphicFramePr>
        <p:xfrm>
          <a:off x="228600" y="3581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81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0000CC"/>
                </a:solidFill>
                <a:latin typeface="Kh Muol" pitchFamily="2" charset="0"/>
                <a:ea typeface="Kh Muol" pitchFamily="2" charset="0"/>
                <a:cs typeface="Kh Muol" pitchFamily="2" charset="0"/>
              </a:rPr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1) </a:t>
            </a:r>
            <a:r>
              <a:rPr lang="en-US" sz="2400" dirty="0" smtClean="0">
                <a:solidFill>
                  <a:srgbClr val="FF0000"/>
                </a:solidFill>
              </a:rPr>
              <a:t>Annual Sales by Section of Industrial Classification and Sex of  Representative  - Cambodia (2011)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2) </a:t>
            </a:r>
            <a:r>
              <a:rPr lang="en-US" sz="2400" dirty="0" smtClean="0">
                <a:solidFill>
                  <a:srgbClr val="0000FF"/>
                </a:solidFill>
              </a:rPr>
              <a:t>Percent Distribution of Annual Sales by Section of Industrial Classification and Sex of Representative - Cambodia (2011)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3)</a:t>
            </a:r>
            <a:r>
              <a:rPr lang="en-US" sz="2400" dirty="0" smtClean="0">
                <a:solidFill>
                  <a:srgbClr val="FF0000"/>
                </a:solidFill>
              </a:rPr>
              <a:t> Annual Sales per Establishment by Section of Industrial Classification and Sex of Representative - Cambodia (2011)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4)</a:t>
            </a:r>
            <a:r>
              <a:rPr lang="en-US" sz="2400" dirty="0" smtClean="0">
                <a:solidFill>
                  <a:srgbClr val="0000FF"/>
                </a:solidFill>
              </a:rPr>
              <a:t> Proportion to Average Annual Sales per Establishment by Section of Industrial Classification and Sex of Representative - Cambodia (2011) 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domestic production and break away from this high- cost economy is an important issues in future for the further socio-economic development of Cambodia.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(Refer to table 21-1, 24-1 and 27-1.)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Future investment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Legal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Next  election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2362200" y="1438275"/>
            <a:ext cx="6172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altLang="ja-JP" sz="5400" dirty="0">
                <a:solidFill>
                  <a:srgbClr val="0000CC"/>
                </a:solidFill>
                <a:latin typeface="Kh Muol" pitchFamily="2" charset="0"/>
                <a:ea typeface="+mj-ea"/>
                <a:cs typeface="Kh Muol" pitchFamily="2" charset="0"/>
              </a:rPr>
              <a:t>សូមអរ</a:t>
            </a:r>
            <a:r>
              <a:rPr lang="ca-ES" altLang="ja-JP" sz="5400" dirty="0" smtClean="0">
                <a:solidFill>
                  <a:srgbClr val="0000CC"/>
                </a:solidFill>
                <a:latin typeface="Kh Muol" pitchFamily="2" charset="0"/>
                <a:ea typeface="+mj-ea"/>
                <a:cs typeface="Kh Muol" pitchFamily="2" charset="0"/>
              </a:rPr>
              <a:t>គុណ</a:t>
            </a:r>
          </a:p>
          <a:p>
            <a:pPr algn="ctr">
              <a:defRPr/>
            </a:pPr>
            <a:r>
              <a:rPr lang="ca-ES" altLang="ja-JP" sz="5400" dirty="0" smtClean="0">
                <a:solidFill>
                  <a:srgbClr val="0000CC"/>
                </a:solidFill>
                <a:latin typeface="Kh Muol" pitchFamily="2" charset="0"/>
                <a:ea typeface="+mj-ea"/>
                <a:cs typeface="Kh Muol" pitchFamily="2" charset="0"/>
              </a:rPr>
              <a:t>Thank you for your attention</a:t>
            </a:r>
            <a:endParaRPr lang="ca-ES" altLang="ja-JP" sz="5400" dirty="0">
              <a:solidFill>
                <a:srgbClr val="0000CC"/>
              </a:solidFill>
              <a:latin typeface="Kh Muol" pitchFamily="2" charset="0"/>
              <a:ea typeface="+mj-ea"/>
              <a:cs typeface="Kh Muol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95071"/>
            <a:ext cx="66294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 &amp; A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19225"/>
            <a:ext cx="73152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0000CC"/>
                </a:solidFill>
                <a:latin typeface="Kh Muol" pitchFamily="2" charset="0"/>
                <a:ea typeface="Kh Muol" pitchFamily="2" charset="0"/>
                <a:cs typeface="Kh Muol" pitchFamily="2" charset="0"/>
              </a:rPr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5) Annual Sales per Person Engaged by Section of Industrial Classification and Sex of Representative - Cambodia (2011)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6) Proportion to Average Annual Sales per Person Engaged by Section of Industrial Classification and Sex of Representative - Cambodia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5263" y="1600200"/>
              <a:ext cx="693737" cy="325438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9423" y="1536126"/>
                <a:ext cx="725418" cy="453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5413" y="2895600"/>
              <a:ext cx="687387" cy="304800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9636" y="2833367"/>
                <a:ext cx="718942" cy="4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0475" y="4953000"/>
              <a:ext cx="746125" cy="239713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4271" y="4889101"/>
                <a:ext cx="778174" cy="367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2538" y="4395788"/>
              <a:ext cx="2811462" cy="557212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6697" y="4332517"/>
                <a:ext cx="2843145" cy="6841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4660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Annual Sales by Section of Industrial Classification and Sex of  Representative  - Cambodia (2011)</a:t>
            </a:r>
            <a:endParaRPr lang="en-US" sz="4800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1500188"/>
          <a:ext cx="9144000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Worksheet" r:id="rId3" imgW="5143500" imgH="3857549" progId="Excel.Sheet.8">
                  <p:link updateAutomatic="1"/>
                </p:oleObj>
              </mc:Choice>
              <mc:Fallback>
                <p:oleObj name="Worksheet" r:id="rId3" imgW="5143500" imgH="3857549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0188"/>
                        <a:ext cx="9144000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2"/>
          <p:cNvSpPr txBox="1"/>
          <p:nvPr/>
        </p:nvSpPr>
        <p:spPr>
          <a:xfrm>
            <a:off x="7239000" y="2590800"/>
            <a:ext cx="1828800" cy="32004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B. Mining and</a:t>
            </a:r>
            <a:r>
              <a:rPr lang="en-US" sz="1200" b="0" i="0" u="none" strike="noStrike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quarrying</a:t>
            </a:r>
            <a:r>
              <a:rPr lang="en-US" sz="1200" dirty="0"/>
              <a:t> C.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Manufacturing</a:t>
            </a:r>
            <a:r>
              <a:rPr lang="en-US" sz="1200" dirty="0"/>
              <a:t> </a:t>
            </a:r>
          </a:p>
          <a:p>
            <a:r>
              <a:rPr lang="en-US" sz="1200" dirty="0"/>
              <a:t>D.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Electricity, gas, steam E. Water supply;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F. Construction</a:t>
            </a:r>
            <a:r>
              <a:rPr lang="en-US" sz="1200" dirty="0"/>
              <a:t> </a:t>
            </a:r>
          </a:p>
          <a:p>
            <a:r>
              <a:rPr lang="en-US" sz="1200" dirty="0" smtClean="0"/>
              <a:t>G.W</a:t>
            </a:r>
            <a:r>
              <a:rPr lang="en-US" sz="12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holesale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and retail </a:t>
            </a:r>
          </a:p>
          <a:p>
            <a:r>
              <a:rPr lang="en-US" sz="12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H.Transportation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and 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I. Accommodation and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J. Information and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K.</a:t>
            </a:r>
            <a:r>
              <a:rPr lang="en-US" sz="1200" dirty="0"/>
              <a:t>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Financial and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Real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estate activities</a:t>
            </a:r>
            <a:r>
              <a:rPr lang="en-US" sz="1200" dirty="0"/>
              <a:t> </a:t>
            </a:r>
            <a:r>
              <a:rPr lang="en-US" sz="1200" dirty="0" smtClean="0"/>
              <a:t>M.</a:t>
            </a:r>
            <a:r>
              <a:rPr lang="en-US" sz="12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Professional,scientifiN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Administrative and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P. Education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Q.</a:t>
            </a:r>
            <a:r>
              <a:rPr lang="en-US" sz="1200" dirty="0"/>
              <a:t>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Human health and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R. Arts, entertainment </a:t>
            </a:r>
            <a:endParaRPr lang="en-US" sz="1200" dirty="0"/>
          </a:p>
          <a:p>
            <a:r>
              <a:rPr lang="en-US" sz="1200" b="0" i="0" u="none" strike="noStrike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S.Other</a:t>
            </a:r>
            <a:r>
              <a:rPr lang="en-US" sz="12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service activities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75" y="1752600"/>
              <a:ext cx="428625" cy="309563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4540" y="1689321"/>
                <a:ext cx="460655" cy="4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5775" y="2819400"/>
              <a:ext cx="403225" cy="265113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9920" y="2755556"/>
                <a:ext cx="435296" cy="392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5775" y="4876800"/>
              <a:ext cx="403225" cy="249238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19934" y="4813410"/>
                <a:ext cx="434907" cy="376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5300" y="4370388"/>
              <a:ext cx="2374900" cy="582612"/>
            </p14:xfrm>
          </p:contentPart>
        </mc:Choice>
        <mc:Fallback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9460" y="4307364"/>
                <a:ext cx="2406580" cy="7090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US" sz="2400" dirty="0" smtClean="0"/>
              <a:t>Percent Distribution of Annual Sales by Section of Industrial Classification and Sex of Representative - Cambodia (2011)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52400" y="1462088"/>
          <a:ext cx="8991600" cy="539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Worksheet" r:id="rId3" imgW="5181600" imgH="3933749" progId="Excel.Sheet.8">
                  <p:link updateAutomatic="1"/>
                </p:oleObj>
              </mc:Choice>
              <mc:Fallback>
                <p:oleObj name="Worksheet" r:id="rId3" imgW="5181600" imgH="3933749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62088"/>
                        <a:ext cx="8991600" cy="539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7239000" y="2438400"/>
            <a:ext cx="1828800" cy="35814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B. Mining and</a:t>
            </a:r>
            <a:r>
              <a:rPr lang="en-US" sz="1200" b="0" i="0" u="none" strike="noStrike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quarrying</a:t>
            </a:r>
            <a:r>
              <a:rPr lang="en-US" sz="1200" dirty="0"/>
              <a:t> C.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Manufacturing</a:t>
            </a:r>
            <a:r>
              <a:rPr lang="en-US" sz="1200" dirty="0"/>
              <a:t> </a:t>
            </a:r>
          </a:p>
          <a:p>
            <a:r>
              <a:rPr lang="en-US" sz="1200" dirty="0"/>
              <a:t>D.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Electricity, gas, steam E. Water supply;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F. Construction</a:t>
            </a:r>
            <a:r>
              <a:rPr lang="en-US" sz="1200" dirty="0"/>
              <a:t> </a:t>
            </a:r>
          </a:p>
          <a:p>
            <a:r>
              <a:rPr lang="en-US" sz="1200" dirty="0" smtClean="0"/>
              <a:t>G.W</a:t>
            </a:r>
            <a:r>
              <a:rPr lang="en-US" sz="12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holesale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and retail </a:t>
            </a:r>
          </a:p>
          <a:p>
            <a:r>
              <a:rPr lang="en-US" sz="12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H.Transportation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and 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I. Accommodation and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J. Information and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K.</a:t>
            </a:r>
            <a:r>
              <a:rPr lang="en-US" sz="1200" dirty="0"/>
              <a:t>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Financial and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Real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estate activities</a:t>
            </a:r>
            <a:r>
              <a:rPr lang="en-US" sz="1200" dirty="0"/>
              <a:t> </a:t>
            </a:r>
            <a:r>
              <a:rPr lang="en-US" sz="1200" dirty="0" smtClean="0"/>
              <a:t>M.</a:t>
            </a:r>
            <a:r>
              <a:rPr lang="en-US" sz="12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Professional,scientifiN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Administrative and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P. Education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Q.</a:t>
            </a:r>
            <a:r>
              <a:rPr lang="en-US" sz="1200" dirty="0"/>
              <a:t>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Human health and </a:t>
            </a:r>
          </a:p>
          <a:p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R. Arts, entertainment </a:t>
            </a:r>
            <a:endParaRPr lang="en-US" sz="1200" dirty="0"/>
          </a:p>
          <a:p>
            <a:r>
              <a:rPr lang="en-US" sz="1200" b="0" i="0" u="none" strike="noStrike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S.Other</a:t>
            </a:r>
            <a:r>
              <a:rPr lang="en-US" sz="1200" b="0" i="0" u="none" strike="noStrike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service activities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512</TotalTime>
  <Words>784</Words>
  <Application>Microsoft Office PowerPoint</Application>
  <PresentationFormat>On-screen Show (4:3)</PresentationFormat>
  <Paragraphs>135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Theme3</vt:lpstr>
      <vt:lpstr>Flow</vt:lpstr>
      <vt:lpstr>C:\Documents and Settings\Administrator\Desktop\Presentation of EC 2011 CJCC, 13 March 2012\Tonnere Table Eng\(520) Table 22 120111.xls!Table 22-1-1![(520) Table 22 120111.xls]Table 22-1-1 Chart 3</vt:lpstr>
      <vt:lpstr>C:\Documents and Settings\Administrator\Desktop\Presentation of EC 2011 CJCC, 13 March 2012\Tonnere Table Eng\(520) Table 22 120111.xls!Table 22-1-2![(520) Table 22 120111.xls]Table 22-1-2 Chart 1</vt:lpstr>
      <vt:lpstr>PowerPoint Presentation</vt:lpstr>
      <vt:lpstr> </vt:lpstr>
      <vt:lpstr>CONTENTS</vt:lpstr>
      <vt:lpstr>CONTENTS</vt:lpstr>
      <vt:lpstr>PowerPoint Presentation</vt:lpstr>
      <vt:lpstr>Annual Sales by Section of Industrial Classification and Sex of  Representative  - Cambodia (2011)</vt:lpstr>
      <vt:lpstr>PowerPoint Presentation</vt:lpstr>
      <vt:lpstr>Percent Distribution of Annual Sales by Section of Industrial Classification and Sex of Representative - Cambodia (2011)</vt:lpstr>
      <vt:lpstr>PowerPoint Presentation</vt:lpstr>
      <vt:lpstr>Annual Sales per Establishment by Section of Industrial Classification and Sex of Representative - Cambodia (2011)</vt:lpstr>
      <vt:lpstr>PowerPoint Presentation</vt:lpstr>
      <vt:lpstr>Proportion to Average Annual Sales per Establishment by  Section of Industrial Classification and Sex of Representative - Cambodia (2011)</vt:lpstr>
      <vt:lpstr>PowerPoint Presentation</vt:lpstr>
      <vt:lpstr>Annual Sales per Person Engaged by Section of Industrial Classification and Sex of Representative - Cambodia (2011)</vt:lpstr>
      <vt:lpstr>PowerPoint Presentation</vt:lpstr>
      <vt:lpstr>Proportion to Average Annual Sales per Person Engaged by  Section of Industrial Classification and Sex of Representative - Cambodia (2011)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Condition in Cambodia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TRY SOCHEAT</dc:creator>
  <cp:lastModifiedBy>KIM NET</cp:lastModifiedBy>
  <cp:revision>47</cp:revision>
  <dcterms:created xsi:type="dcterms:W3CDTF">2012-03-08T07:33:02Z</dcterms:created>
  <dcterms:modified xsi:type="dcterms:W3CDTF">2012-03-14T03:48:40Z</dcterms:modified>
</cp:coreProperties>
</file>